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3" r:id="rId9"/>
    <p:sldId id="272" r:id="rId10"/>
    <p:sldId id="280" r:id="rId11"/>
    <p:sldId id="271" r:id="rId12"/>
    <p:sldId id="275" r:id="rId13"/>
    <p:sldId id="270" r:id="rId14"/>
    <p:sldId id="274" r:id="rId15"/>
    <p:sldId id="265" r:id="rId16"/>
    <p:sldId id="276" r:id="rId17"/>
    <p:sldId id="277" r:id="rId18"/>
    <p:sldId id="278" r:id="rId19"/>
    <p:sldId id="279" r:id="rId20"/>
    <p:sldId id="281" r:id="rId21"/>
    <p:sldId id="282" r:id="rId22"/>
    <p:sldId id="284" r:id="rId23"/>
    <p:sldId id="283" r:id="rId24"/>
    <p:sldId id="285" r:id="rId25"/>
    <p:sldId id="286" r:id="rId26"/>
    <p:sldId id="288" r:id="rId27"/>
    <p:sldId id="287" r:id="rId28"/>
    <p:sldId id="289" r:id="rId29"/>
    <p:sldId id="290" r:id="rId30"/>
    <p:sldId id="292" r:id="rId31"/>
    <p:sldId id="291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3" autoAdjust="0"/>
    <p:restoredTop sz="94737" autoAdjust="0"/>
  </p:normalViewPr>
  <p:slideViewPr>
    <p:cSldViewPr>
      <p:cViewPr varScale="1">
        <p:scale>
          <a:sx n="107" d="100"/>
          <a:sy n="107" d="100"/>
        </p:scale>
        <p:origin x="-1098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120211F-0500-4CB0-9ED4-2C6C7BC1228E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Making GIS web apps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smtClean="0">
                <a:latin typeface="Roboto" panose="02000000000000000000" pitchFamily="2" charset="0"/>
                <a:ea typeface="Roboto" panose="02000000000000000000" pitchFamily="2" charset="0"/>
              </a:rPr>
              <a:t>(at DWR)</a:t>
            </a:r>
            <a:endParaRPr lang="en-US" sz="3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92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FTP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Catalog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“Email me”</a:t>
            </a:r>
          </a:p>
          <a:p>
            <a:endParaRPr lang="en-US" sz="40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266" name="Picture 2" descr="C:\Users\wpearsal\Desktop\brownbag\n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174631"/>
            <a:ext cx="3701227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49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Interactivity</a:t>
            </a:r>
          </a:p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38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Interactivity</a:t>
            </a:r>
          </a:p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195" name="Picture 3" descr="C:\Users\wpearsal\Desktop\brownbag\Interactivit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981200"/>
            <a:ext cx="386715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21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Interactivity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Visualization</a:t>
            </a:r>
          </a:p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38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171" name="Picture 3" descr="C:\Users\wpearsal\Desktop\brownbag\d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42419"/>
            <a:ext cx="8229600" cy="2870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29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Interactivity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Visualization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Audience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66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wpearsal\Desktop\brownbag\ki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231" y="2133600"/>
            <a:ext cx="7562491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78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242" name="Picture 2" descr="C:\Users\wpearsal\Desktop\brownbag\ar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057400"/>
            <a:ext cx="6690732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62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web apps work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8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web apps work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Navigate to application URL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App loads, runs in the browser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Retrieves data from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Formed of HTML, CSS, and JS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19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wpearsal\Desktop\brownbag\kay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3538" y="-257175"/>
            <a:ext cx="9512300" cy="713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48"/>
            <a:ext cx="8229600" cy="1143000"/>
          </a:xfrm>
        </p:spPr>
        <p:txBody>
          <a:bodyPr/>
          <a:lstStyle/>
          <a:p>
            <a:r>
              <a:rPr lang="en-US" dirty="0" smtClean="0">
                <a:ea typeface="Roboto" panose="02000000000000000000" pitchFamily="2" charset="0"/>
              </a:rPr>
              <a:t>Who is this guy</a:t>
            </a:r>
            <a:endParaRPr lang="en-US" dirty="0">
              <a:ea typeface="Roboto" panose="020000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5238" y="4876800"/>
            <a:ext cx="8229600" cy="177069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Wyatt Pearsall</a:t>
            </a:r>
          </a:p>
          <a:p>
            <a:pPr marL="0" indent="0">
              <a:buNone/>
            </a:pP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https://github.com/wpears</a:t>
            </a:r>
          </a:p>
          <a:p>
            <a:endParaRPr lang="en-US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49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web apps work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HTML, the backbone of the web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26" name="Picture 2" descr="C:\Users\wpearsal\Desktop\brownbag\firstwe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19400"/>
            <a:ext cx="7225346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21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Hierarchy of information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Browser interprets to create  </a:t>
            </a:r>
          </a:p>
          <a:p>
            <a:pPr marL="0" indent="0">
              <a:buNone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 webpage structure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How you include other files</a:t>
            </a:r>
          </a:p>
        </p:txBody>
      </p:sp>
    </p:spTree>
    <p:extLst>
      <p:ext uri="{BB962C8B-B14F-4D97-AF65-F5344CB8AC3E}">
        <p14:creationId xmlns:p14="http://schemas.microsoft.com/office/powerpoint/2010/main" val="256208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web apps work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HTML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, the backbone of the web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CSS, Cascading Style Sheets</a:t>
            </a:r>
          </a:p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62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Applies styles to HTML tags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Responsible for webpage layouts</a:t>
            </a:r>
          </a:p>
        </p:txBody>
      </p:sp>
    </p:spTree>
    <p:extLst>
      <p:ext uri="{BB962C8B-B14F-4D97-AF65-F5344CB8AC3E}">
        <p14:creationId xmlns:p14="http://schemas.microsoft.com/office/powerpoint/2010/main" val="89968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40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051" name="Picture 3" descr="C:\Users\wpearsal\Desktop\brownbag\sty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71" y="924017"/>
            <a:ext cx="8145687" cy="576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25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0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075" name="Picture 3" descr="C:\Users\wpearsal\Desktop\brownbag\nosty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50" y="914400"/>
            <a:ext cx="8161613" cy="576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26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web apps work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HTML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, the backbone of the web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CSS, Cascading Style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Sheets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JavaScript, makes an app an app</a:t>
            </a:r>
            <a:endParaRPr lang="en-US" sz="40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15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Most interactivity in webpages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Find, create, and remove HTML  </a:t>
            </a:r>
          </a:p>
          <a:p>
            <a:pPr marL="0" indent="0">
              <a:buNone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 elements through the “DOM”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In a web map, responsible for  </a:t>
            </a:r>
          </a:p>
          <a:p>
            <a:pPr marL="0" indent="0">
              <a:buNone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 drawing layers, panning,  </a:t>
            </a:r>
          </a:p>
          <a:p>
            <a:pPr marL="0" indent="0">
              <a:buNone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 zooming, querying data, etc.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33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610600" cy="438912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Plugins 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live in &lt;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object&gt; or </a:t>
            </a:r>
          </a:p>
          <a:p>
            <a:pPr marL="0" indent="0">
              <a:buNone/>
            </a:pP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  &lt;embed&gt;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Managed separately from browser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Use their own programming </a:t>
            </a:r>
          </a:p>
          <a:p>
            <a:pPr marL="0" indent="0">
              <a:buNone/>
            </a:pP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  languages</a:t>
            </a:r>
          </a:p>
          <a:p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99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895600"/>
            <a:ext cx="8229600" cy="4389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A program on a computer that accepts requests and returns responses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14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C:\Users\wpearsal\Desktop\brownbag\db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" y="1143000"/>
            <a:ext cx="8924111" cy="493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10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610600" cy="438912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Send a request with parameters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Web server receives and </a:t>
            </a:r>
          </a:p>
          <a:p>
            <a:pPr marL="0" indent="0">
              <a:buNone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 processes your request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Responses with appropriate file or </a:t>
            </a:r>
          </a:p>
          <a:p>
            <a:pPr marL="0" indent="0">
              <a:buNone/>
            </a:pP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  data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92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895600"/>
            <a:ext cx="8229600" cy="438912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26" name="Picture 2" descr="C:\Users\wpearsal\Desktop\brownbag\getzomb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82" y="990600"/>
            <a:ext cx="8805006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41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wpearsal\Desktop\brownbag\getgoo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861874"/>
            <a:ext cx="6664663" cy="576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1943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ArcGIS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Services accessed through URLs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074" name="Picture 2" descr="C:\Users\wpearsal\Desktop\brownbag\endpoi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909" y="2682536"/>
            <a:ext cx="5215657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060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ArcGIS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Operations through URLs</a:t>
            </a:r>
          </a:p>
          <a:p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" y="2667000"/>
            <a:ext cx="81534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latin typeface="Roboto" panose="02000000000000000000" pitchFamily="2" charset="0"/>
                <a:ea typeface="Roboto" panose="02000000000000000000" pitchFamily="2" charset="0"/>
              </a:rPr>
              <a:t>https://darcgis.water.ca.gov/arcgis/rest/services/cadre/Boundaries_Map/MapServer/0/query</a:t>
            </a:r>
            <a:r>
              <a:rPr lang="en-US" sz="2600" dirty="0">
                <a:latin typeface="Roboto" panose="02000000000000000000" pitchFamily="2" charset="0"/>
                <a:ea typeface="Roboto" panose="02000000000000000000" pitchFamily="2" charset="0"/>
              </a:rPr>
              <a:t>?where=1%3D1&amp;text=&amp;objectIds=&amp;time=&amp;geometry=&amp;geometryType=esriGeometryEnvelope&amp;inSR=&amp;spatialRel=esriSpatialRelIntersects&amp;relationParam=&amp;outFields=&amp;returnGeometry=false&amp;maxAllowableOffset=&amp;geometryPrecision=&amp;outSR=&amp;returnIdsOnly=false&amp;returnCountOnly=false&amp;orderByFields=&amp;groupByFieldsForStatistics=&amp;outStatistics=&amp;returnZ=false&amp;returnM=false&amp;gdbVersion=&amp;returnDistinctValues=false&amp;f=html</a:t>
            </a:r>
            <a:endParaRPr lang="en-US" sz="2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4168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ArcGIS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Operations through URLs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098" name="Picture 2" descr="C:\Users\wpearsal\Desktop\brownbag\q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667000"/>
            <a:ext cx="40767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9271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ArcGIS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Stay tuned for the demo!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8963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maps at DWR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9288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maps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ArcGIS Online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Portal for ArcGIS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Custom application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3824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AGOL / Portal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Create simple apps quickly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122" name="Picture 2" descr="C:\Users\wpearsal\Desktop\brownbag\ag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091" y="2643326"/>
            <a:ext cx="5844043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494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wpearsal\Desktop\brownbag\mile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-9218"/>
            <a:ext cx="10433051" cy="771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00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AGOL/Portal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… but hard to customize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146" name="Picture 2" descr="C:\Users\wpearsal\Desktop\brownbag\agol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672" y="2590800"/>
            <a:ext cx="6101021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93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AGOL/Portal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Credits, users, $$$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170" name="Picture 2" descr="C:\Users\wpearsal\Desktop\brownbag\credi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244788"/>
            <a:ext cx="408170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wpearsal\Desktop\brownbag\pric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222" y="3976308"/>
            <a:ext cx="4575864" cy="201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wpearsal\Desktop\brownbag\free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295400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2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AGOL/Portal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Frozen until cost and admin   </a:t>
            </a:r>
          </a:p>
          <a:p>
            <a:pPr marL="0" indent="0">
              <a:buNone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 issues are resolved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Contact me if you have AGOL </a:t>
            </a:r>
          </a:p>
          <a:p>
            <a:pPr marL="0" indent="0">
              <a:buNone/>
            </a:pP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  input or rely on it in your work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39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HTML/CSS/JS using services</a:t>
            </a:r>
          </a:p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17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HTML/CSS/JS using services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Easy to customize</a:t>
            </a:r>
          </a:p>
          <a:p>
            <a:pPr marL="0" indent="0">
              <a:buNone/>
            </a:pPr>
            <a:endParaRPr lang="en-US" sz="40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57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HTML/CSS/JS using services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Easy to customize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Infrastructure in place</a:t>
            </a:r>
          </a:p>
          <a:p>
            <a:pPr marL="0" indent="0">
              <a:buNone/>
            </a:pPr>
            <a:endParaRPr lang="en-US" sz="40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86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76600"/>
            <a:ext cx="8229600" cy="304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But… they require more time and expertise to do well.</a:t>
            </a:r>
          </a:p>
          <a:p>
            <a:pPr marL="0" indent="0">
              <a:buNone/>
            </a:pPr>
            <a:endParaRPr lang="en-US" sz="40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97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Templates to speed development</a:t>
            </a:r>
          </a:p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194" name="Picture 2" descr="C:\Users\wpearsal\Desktop\brownbag\sty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644066"/>
            <a:ext cx="5818347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4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63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…really, why web apps?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63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wpearsal\Desktop\brownbag\clou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62" y="1524000"/>
            <a:ext cx="8774678" cy="493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40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wpearsal\Desktop\brownbag\manyell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71600"/>
            <a:ext cx="6667500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99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352800"/>
            <a:ext cx="8458200" cy="3505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Web apps turn data into information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87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FTP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Catalog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“Email me”</a:t>
            </a:r>
          </a:p>
          <a:p>
            <a:endParaRPr lang="en-US" sz="40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43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344</TotalTime>
  <Words>511</Words>
  <Application>Microsoft Office PowerPoint</Application>
  <PresentationFormat>On-screen Show (4:3)</PresentationFormat>
  <Paragraphs>116</Paragraphs>
  <Slides>48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Flow</vt:lpstr>
      <vt:lpstr>Making GIS web apps</vt:lpstr>
      <vt:lpstr>Who is this guy</vt:lpstr>
      <vt:lpstr>PowerPoint Presentation</vt:lpstr>
      <vt:lpstr>PowerPoint Presentation</vt:lpstr>
      <vt:lpstr>Why web apps</vt:lpstr>
      <vt:lpstr>PowerPoint Presentation</vt:lpstr>
      <vt:lpstr>PowerPoint Presentation</vt:lpstr>
      <vt:lpstr>Why web apps</vt:lpstr>
      <vt:lpstr>Why web apps</vt:lpstr>
      <vt:lpstr>Why web apps</vt:lpstr>
      <vt:lpstr>Why web apps</vt:lpstr>
      <vt:lpstr>Why web apps</vt:lpstr>
      <vt:lpstr>Why web apps</vt:lpstr>
      <vt:lpstr>Why web apps</vt:lpstr>
      <vt:lpstr>Why web apps</vt:lpstr>
      <vt:lpstr>Why web apps</vt:lpstr>
      <vt:lpstr>Why web apps</vt:lpstr>
      <vt:lpstr>How do web apps work</vt:lpstr>
      <vt:lpstr>How do web apps work</vt:lpstr>
      <vt:lpstr>How do web apps work</vt:lpstr>
      <vt:lpstr>HTML</vt:lpstr>
      <vt:lpstr>How do web apps work</vt:lpstr>
      <vt:lpstr>CSS</vt:lpstr>
      <vt:lpstr>PowerPoint Presentation</vt:lpstr>
      <vt:lpstr>PowerPoint Presentation</vt:lpstr>
      <vt:lpstr>How do web apps work</vt:lpstr>
      <vt:lpstr>JavaScript </vt:lpstr>
      <vt:lpstr>What about plugins</vt:lpstr>
      <vt:lpstr>What is a server</vt:lpstr>
      <vt:lpstr>What is a server</vt:lpstr>
      <vt:lpstr>What is a server</vt:lpstr>
      <vt:lpstr>PowerPoint Presentation</vt:lpstr>
      <vt:lpstr>ArcGIS Server</vt:lpstr>
      <vt:lpstr>ArcGIS Server</vt:lpstr>
      <vt:lpstr>ArcGIS Server</vt:lpstr>
      <vt:lpstr>ArcGIS Server</vt:lpstr>
      <vt:lpstr>Web maps at DWR</vt:lpstr>
      <vt:lpstr>Web maps</vt:lpstr>
      <vt:lpstr>AGOL / Portal</vt:lpstr>
      <vt:lpstr>AGOL/Portal</vt:lpstr>
      <vt:lpstr>AGOL/Portal</vt:lpstr>
      <vt:lpstr>AGOL/Portal</vt:lpstr>
      <vt:lpstr>Custom Applications</vt:lpstr>
      <vt:lpstr>Custom Applications</vt:lpstr>
      <vt:lpstr>Custom Applications</vt:lpstr>
      <vt:lpstr>Custom Applications</vt:lpstr>
      <vt:lpstr>Custom Applications</vt:lpstr>
      <vt:lpstr>Demos!</vt:lpstr>
    </vt:vector>
  </TitlesOfParts>
  <Company>Department of Water Resources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GIS web apps</dc:title>
  <dc:creator>Wyatt Pearsall</dc:creator>
  <cp:lastModifiedBy>Wyatt Pearsall</cp:lastModifiedBy>
  <cp:revision>33</cp:revision>
  <dcterms:created xsi:type="dcterms:W3CDTF">2014-09-24T21:30:11Z</dcterms:created>
  <dcterms:modified xsi:type="dcterms:W3CDTF">2014-09-25T15:41:51Z</dcterms:modified>
</cp:coreProperties>
</file>